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73" r:id="rId3"/>
    <p:sldId id="274" r:id="rId4"/>
    <p:sldId id="275" r:id="rId5"/>
    <p:sldId id="276" r:id="rId6"/>
    <p:sldId id="266" r:id="rId7"/>
    <p:sldId id="267" r:id="rId8"/>
    <p:sldId id="268" r:id="rId9"/>
    <p:sldId id="269" r:id="rId10"/>
    <p:sldId id="270" r:id="rId11"/>
    <p:sldId id="271" r:id="rId12"/>
    <p:sldId id="272" r:id="rId13"/>
    <p:sldId id="259" r:id="rId14"/>
    <p:sldId id="260" r:id="rId15"/>
    <p:sldId id="261" r:id="rId16"/>
    <p:sldId id="257" r:id="rId17"/>
    <p:sldId id="262" r:id="rId18"/>
    <p:sldId id="264" r:id="rId19"/>
    <p:sldId id="265"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6040A-A601-4199-8531-A45ABED1F6AE}" type="datetimeFigureOut">
              <a:rPr lang="en-US" smtClean="0"/>
              <a:t>4/8/2016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6DE4D-D74E-41FD-BAEB-96B5DB1ECAE0}" type="slidenum">
              <a:rPr lang="en-US" smtClean="0"/>
              <a:t>‹#›</a:t>
            </a:fld>
            <a:endParaRPr lang="en-US"/>
          </a:p>
        </p:txBody>
      </p:sp>
    </p:spTree>
    <p:extLst>
      <p:ext uri="{BB962C8B-B14F-4D97-AF65-F5344CB8AC3E}">
        <p14:creationId xmlns:p14="http://schemas.microsoft.com/office/powerpoint/2010/main" val="169897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 is located at the base of Turtle Mountain,</a:t>
            </a:r>
            <a:r>
              <a:rPr lang="en-US" baseline="0" dirty="0" smtClean="0"/>
              <a:t> below and unstable limestone deposit. The mining town was largely destroyed by the slide which caused an estimated 80 deaths. The town was established in 1901 as the result of the discovery of coal. </a:t>
            </a:r>
            <a:endParaRPr lang="en-US" dirty="0"/>
          </a:p>
        </p:txBody>
      </p:sp>
      <p:sp>
        <p:nvSpPr>
          <p:cNvPr id="4" name="Slide Number Placeholder 3"/>
          <p:cNvSpPr>
            <a:spLocks noGrp="1"/>
          </p:cNvSpPr>
          <p:nvPr>
            <p:ph type="sldNum" sz="quarter" idx="10"/>
          </p:nvPr>
        </p:nvSpPr>
        <p:spPr/>
        <p:txBody>
          <a:bodyPr/>
          <a:lstStyle/>
          <a:p>
            <a:fld id="{EDF46BE3-FD2E-A04E-9704-B84DFCD02E3D}" type="slidenum">
              <a:rPr lang="en-US" smtClean="0"/>
              <a:t>3</a:t>
            </a:fld>
            <a:endParaRPr lang="en-US"/>
          </a:p>
        </p:txBody>
      </p:sp>
    </p:spTree>
    <p:extLst>
      <p:ext uri="{BB962C8B-B14F-4D97-AF65-F5344CB8AC3E}">
        <p14:creationId xmlns:p14="http://schemas.microsoft.com/office/powerpoint/2010/main" val="226147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town the day after the slide. 90</a:t>
            </a:r>
            <a:r>
              <a:rPr lang="en-US" baseline="0" dirty="0" smtClean="0"/>
              <a:t> million tons of debris slid down the mountain and buried much of the town. The local coal mine was also buried but was later reopened after being cleared of debris. The portion of the slide that covered the town was left where it was and the resident who were buried beneath it were never dug up. </a:t>
            </a:r>
            <a:endParaRPr lang="en-US" dirty="0"/>
          </a:p>
        </p:txBody>
      </p:sp>
      <p:sp>
        <p:nvSpPr>
          <p:cNvPr id="4" name="Slide Number Placeholder 3"/>
          <p:cNvSpPr>
            <a:spLocks noGrp="1"/>
          </p:cNvSpPr>
          <p:nvPr>
            <p:ph type="sldNum" sz="quarter" idx="10"/>
          </p:nvPr>
        </p:nvSpPr>
        <p:spPr/>
        <p:txBody>
          <a:bodyPr/>
          <a:lstStyle/>
          <a:p>
            <a:fld id="{EDF46BE3-FD2E-A04E-9704-B84DFCD02E3D}" type="slidenum">
              <a:rPr lang="en-US" smtClean="0"/>
              <a:t>4</a:t>
            </a:fld>
            <a:endParaRPr lang="en-US"/>
          </a:p>
        </p:txBody>
      </p:sp>
    </p:spTree>
    <p:extLst>
      <p:ext uri="{BB962C8B-B14F-4D97-AF65-F5344CB8AC3E}">
        <p14:creationId xmlns:p14="http://schemas.microsoft.com/office/powerpoint/2010/main" val="200934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the slide remains almost exactly as it did in 1903. The town stopped growing once the mine shut down in 1917 but It is a popular tourist destination today.</a:t>
            </a:r>
            <a:endParaRPr lang="en-US" dirty="0"/>
          </a:p>
        </p:txBody>
      </p:sp>
      <p:sp>
        <p:nvSpPr>
          <p:cNvPr id="4" name="Slide Number Placeholder 3"/>
          <p:cNvSpPr>
            <a:spLocks noGrp="1"/>
          </p:cNvSpPr>
          <p:nvPr>
            <p:ph type="sldNum" sz="quarter" idx="10"/>
          </p:nvPr>
        </p:nvSpPr>
        <p:spPr/>
        <p:txBody>
          <a:bodyPr/>
          <a:lstStyle/>
          <a:p>
            <a:fld id="{EDF46BE3-FD2E-A04E-9704-B84DFCD02E3D}" type="slidenum">
              <a:rPr lang="en-US" smtClean="0"/>
              <a:t>5</a:t>
            </a:fld>
            <a:endParaRPr lang="en-US"/>
          </a:p>
        </p:txBody>
      </p:sp>
    </p:spTree>
    <p:extLst>
      <p:ext uri="{BB962C8B-B14F-4D97-AF65-F5344CB8AC3E}">
        <p14:creationId xmlns:p14="http://schemas.microsoft.com/office/powerpoint/2010/main" val="364340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rocks involved in the Frank slide consisted predominantly</a:t>
            </a:r>
            <a:r>
              <a:rPr lang="en-US" baseline="0" dirty="0" smtClean="0"/>
              <a:t> of Paleozoic limestone.</a:t>
            </a:r>
            <a:endParaRPr lang="en-US" dirty="0"/>
          </a:p>
        </p:txBody>
      </p:sp>
      <p:sp>
        <p:nvSpPr>
          <p:cNvPr id="4" name="Slide Number Placeholder 3"/>
          <p:cNvSpPr>
            <a:spLocks noGrp="1"/>
          </p:cNvSpPr>
          <p:nvPr>
            <p:ph type="sldNum" sz="quarter" idx="10"/>
          </p:nvPr>
        </p:nvSpPr>
        <p:spPr/>
        <p:txBody>
          <a:bodyPr/>
          <a:lstStyle/>
          <a:p>
            <a:fld id="{345FE1DB-8BE8-4EB3-9830-7D2508C9B7BA}" type="slidenum">
              <a:rPr lang="en-US" smtClean="0"/>
              <a:t>6</a:t>
            </a:fld>
            <a:endParaRPr lang="en-US"/>
          </a:p>
        </p:txBody>
      </p:sp>
    </p:spTree>
    <p:extLst>
      <p:ext uri="{BB962C8B-B14F-4D97-AF65-F5344CB8AC3E}">
        <p14:creationId xmlns:p14="http://schemas.microsoft.com/office/powerpoint/2010/main" val="86823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a:t>
            </a:r>
            <a:r>
              <a:rPr lang="en-US" baseline="0" dirty="0" smtClean="0"/>
              <a:t> failure mechanism: fracturing of intact rock, shear and separation along discontinuities. The geological structure definitely played a role; jointed limestone. Triggering mechanism suggestions: ice wedging, earthquake tremors, water pressures, underground coal mining at the base of the mountain.</a:t>
            </a:r>
            <a:endParaRPr lang="en-US" dirty="0"/>
          </a:p>
        </p:txBody>
      </p:sp>
      <p:sp>
        <p:nvSpPr>
          <p:cNvPr id="4" name="Slide Number Placeholder 3"/>
          <p:cNvSpPr>
            <a:spLocks noGrp="1"/>
          </p:cNvSpPr>
          <p:nvPr>
            <p:ph type="sldNum" sz="quarter" idx="10"/>
          </p:nvPr>
        </p:nvSpPr>
        <p:spPr/>
        <p:txBody>
          <a:bodyPr/>
          <a:lstStyle/>
          <a:p>
            <a:fld id="{345FE1DB-8BE8-4EB3-9830-7D2508C9B7BA}" type="slidenum">
              <a:rPr lang="en-US" smtClean="0"/>
              <a:t>7</a:t>
            </a:fld>
            <a:endParaRPr lang="en-US"/>
          </a:p>
        </p:txBody>
      </p:sp>
    </p:spTree>
    <p:extLst>
      <p:ext uri="{BB962C8B-B14F-4D97-AF65-F5344CB8AC3E}">
        <p14:creationId xmlns:p14="http://schemas.microsoft.com/office/powerpoint/2010/main" val="238575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Pore</a:t>
            </a:r>
            <a:r>
              <a:rPr lang="en-US" baseline="0" dirty="0" smtClean="0"/>
              <a:t> Pressures increase which adds buoyancy to the block reducing resistance, the movement of groundwater can add a hydraulic push to the block, weight of the block itself is increased.</a:t>
            </a:r>
            <a:endParaRPr lang="en-US" dirty="0"/>
          </a:p>
        </p:txBody>
      </p:sp>
      <p:sp>
        <p:nvSpPr>
          <p:cNvPr id="4" name="Slide Number Placeholder 3"/>
          <p:cNvSpPr>
            <a:spLocks noGrp="1"/>
          </p:cNvSpPr>
          <p:nvPr>
            <p:ph type="sldNum" sz="quarter" idx="10"/>
          </p:nvPr>
        </p:nvSpPr>
        <p:spPr/>
        <p:txBody>
          <a:bodyPr/>
          <a:lstStyle/>
          <a:p>
            <a:fld id="{345FE1DB-8BE8-4EB3-9830-7D2508C9B7BA}" type="slidenum">
              <a:rPr lang="en-US" smtClean="0"/>
              <a:t>10</a:t>
            </a:fld>
            <a:endParaRPr lang="en-US"/>
          </a:p>
        </p:txBody>
      </p:sp>
    </p:spTree>
    <p:extLst>
      <p:ext uri="{BB962C8B-B14F-4D97-AF65-F5344CB8AC3E}">
        <p14:creationId xmlns:p14="http://schemas.microsoft.com/office/powerpoint/2010/main" val="200445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 movements</a:t>
            </a:r>
            <a:r>
              <a:rPr lang="en-US" baseline="0" dirty="0" smtClean="0"/>
              <a:t> had been observed by miners several months prior to failure. The coal began to mine itself due to ground squeeze. The gangways and manways had to frequently be </a:t>
            </a:r>
            <a:r>
              <a:rPr lang="en-US" baseline="0" dirty="0" err="1" smtClean="0"/>
              <a:t>retimbered</a:t>
            </a:r>
            <a:r>
              <a:rPr lang="en-US" baseline="0" dirty="0" smtClean="0"/>
              <a:t> and even condemned. Mining chambers were 76 to 122 m in height. The mine did not suffer any damage and reopened shortly after the slope failure.</a:t>
            </a:r>
            <a:endParaRPr lang="en-US" dirty="0"/>
          </a:p>
        </p:txBody>
      </p:sp>
      <p:sp>
        <p:nvSpPr>
          <p:cNvPr id="4" name="Slide Number Placeholder 3"/>
          <p:cNvSpPr>
            <a:spLocks noGrp="1"/>
          </p:cNvSpPr>
          <p:nvPr>
            <p:ph type="sldNum" sz="quarter" idx="10"/>
          </p:nvPr>
        </p:nvSpPr>
        <p:spPr/>
        <p:txBody>
          <a:bodyPr/>
          <a:lstStyle/>
          <a:p>
            <a:fld id="{345FE1DB-8BE8-4EB3-9830-7D2508C9B7BA}" type="slidenum">
              <a:rPr lang="en-US" smtClean="0"/>
              <a:t>11</a:t>
            </a:fld>
            <a:endParaRPr lang="en-US"/>
          </a:p>
        </p:txBody>
      </p:sp>
    </p:spTree>
    <p:extLst>
      <p:ext uri="{BB962C8B-B14F-4D97-AF65-F5344CB8AC3E}">
        <p14:creationId xmlns:p14="http://schemas.microsoft.com/office/powerpoint/2010/main" val="316523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 Properties</a:t>
            </a:r>
            <a:endParaRPr lang="en-US" dirty="0"/>
          </a:p>
        </p:txBody>
      </p:sp>
      <p:sp>
        <p:nvSpPr>
          <p:cNvPr id="4" name="Slide Number Placeholder 3"/>
          <p:cNvSpPr>
            <a:spLocks noGrp="1"/>
          </p:cNvSpPr>
          <p:nvPr>
            <p:ph type="sldNum" sz="quarter" idx="10"/>
          </p:nvPr>
        </p:nvSpPr>
        <p:spPr/>
        <p:txBody>
          <a:bodyPr/>
          <a:lstStyle/>
          <a:p>
            <a:fld id="{A156DE4D-D74E-41FD-BAEB-96B5DB1ECAE0}" type="slidenum">
              <a:rPr lang="en-US" smtClean="0"/>
              <a:t>14</a:t>
            </a:fld>
            <a:endParaRPr lang="en-US"/>
          </a:p>
        </p:txBody>
      </p:sp>
    </p:spTree>
    <p:extLst>
      <p:ext uri="{BB962C8B-B14F-4D97-AF65-F5344CB8AC3E}">
        <p14:creationId xmlns:p14="http://schemas.microsoft.com/office/powerpoint/2010/main" val="1117481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21A9871-DAAE-4165-8D74-F13CCDB697D6}" type="datetimeFigureOut">
              <a:rPr lang="en-US" smtClean="0"/>
              <a:t>4/8/2016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285E02C-1BD3-4EB2-B6D7-098F0CB1AA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85E02C-1BD3-4EB2-B6D7-098F0CB1AA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85E02C-1BD3-4EB2-B6D7-098F0CB1AA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85E02C-1BD3-4EB2-B6D7-098F0CB1AAF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85E02C-1BD3-4EB2-B6D7-098F0CB1AAF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85E02C-1BD3-4EB2-B6D7-098F0CB1AAF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85E02C-1BD3-4EB2-B6D7-098F0CB1AA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85E02C-1BD3-4EB2-B6D7-098F0CB1AAF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1A9871-DAAE-4165-8D74-F13CCDB697D6}" type="datetimeFigureOut">
              <a:rPr lang="en-US" smtClean="0"/>
              <a:t>4/8/2016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285E02C-1BD3-4EB2-B6D7-098F0CB1AA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1A9871-DAAE-4165-8D74-F13CCDB697D6}" type="datetimeFigureOut">
              <a:rPr lang="en-US" smtClean="0"/>
              <a:t>4/8/2016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85E02C-1BD3-4EB2-B6D7-098F0CB1AA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21A9871-DAAE-4165-8D74-F13CCDB697D6}" type="datetimeFigureOut">
              <a:rPr lang="en-US" smtClean="0"/>
              <a:t>4/8/2016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285E02C-1BD3-4EB2-B6D7-098F0CB1AAF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1A9871-DAAE-4165-8D74-F13CCDB697D6}" type="datetimeFigureOut">
              <a:rPr lang="en-US" smtClean="0"/>
              <a:t>4/8/2016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285E02C-1BD3-4EB2-B6D7-098F0CB1AA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rcresearchpress.com/action/showImage?doi=10.1139/t98-005&amp;iName=master.img-001.png&amp;type=mas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nrcresearchpress.com/action/showImage?doi=10.1139/t98-005&amp;iName=master.img-003.png&amp;type=mas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Frank Slide at Turtle Mountain </a:t>
            </a:r>
            <a:br>
              <a:rPr lang="en-US" dirty="0" smtClean="0"/>
            </a:br>
            <a:r>
              <a:rPr lang="en-US" dirty="0" smtClean="0"/>
              <a:t>Alberta Canada</a:t>
            </a:r>
            <a:endParaRPr lang="en-US" dirty="0"/>
          </a:p>
        </p:txBody>
      </p:sp>
      <p:sp>
        <p:nvSpPr>
          <p:cNvPr id="3" name="Subtitle 2"/>
          <p:cNvSpPr>
            <a:spLocks noGrp="1"/>
          </p:cNvSpPr>
          <p:nvPr>
            <p:ph type="subTitle" idx="1"/>
          </p:nvPr>
        </p:nvSpPr>
        <p:spPr>
          <a:xfrm>
            <a:off x="990600" y="3886200"/>
            <a:ext cx="7010400" cy="1752600"/>
          </a:xfrm>
        </p:spPr>
        <p:txBody>
          <a:bodyPr/>
          <a:lstStyle/>
          <a:p>
            <a:r>
              <a:rPr lang="en-US" dirty="0" smtClean="0"/>
              <a:t>Luke Kevan, Tyler </a:t>
            </a:r>
            <a:r>
              <a:rPr lang="en-US" dirty="0" err="1" smtClean="0"/>
              <a:t>Remund</a:t>
            </a:r>
            <a:r>
              <a:rPr lang="en-US" dirty="0" smtClean="0"/>
              <a:t>, Kevin South</a:t>
            </a:r>
          </a:p>
          <a:p>
            <a:r>
              <a:rPr lang="en-US" dirty="0" smtClean="0"/>
              <a:t>Group 5</a:t>
            </a:r>
            <a:endParaRPr lang="en-US" dirty="0"/>
          </a:p>
        </p:txBody>
      </p:sp>
    </p:spTree>
    <p:extLst>
      <p:ext uri="{BB962C8B-B14F-4D97-AF65-F5344CB8AC3E}">
        <p14:creationId xmlns:p14="http://schemas.microsoft.com/office/powerpoint/2010/main" val="181256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Excessive Rainfall 4 years preceding slide</a:t>
            </a:r>
            <a:endParaRPr lang="en-US" dirty="0"/>
          </a:p>
        </p:txBody>
      </p:sp>
      <p:pic>
        <p:nvPicPr>
          <p:cNvPr id="4098" name="Picture 2" descr="https://upload.wikimedia.org/wikipedia/en/c/c3/Slopesy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280" y="1541656"/>
            <a:ext cx="5498225" cy="48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4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 of mining on the stability of Turtle Mountain	</a:t>
            </a:r>
            <a:endParaRPr lang="en-US" dirty="0"/>
          </a:p>
        </p:txBody>
      </p:sp>
      <p:sp>
        <p:nvSpPr>
          <p:cNvPr id="4" name="Rectangle 3"/>
          <p:cNvSpPr/>
          <p:nvPr/>
        </p:nvSpPr>
        <p:spPr>
          <a:xfrm>
            <a:off x="2286000" y="1676400"/>
            <a:ext cx="5257800" cy="4247317"/>
          </a:xfrm>
          <a:prstGeom prst="rect">
            <a:avLst/>
          </a:prstGeom>
        </p:spPr>
        <p:txBody>
          <a:bodyPr wrap="square">
            <a:spAutoFit/>
          </a:bodyPr>
          <a:lstStyle/>
          <a:p>
            <a:r>
              <a:rPr lang="en-US" b="0" i="0" u="none" strike="noStrike" baseline="0" dirty="0" smtClean="0">
                <a:latin typeface="Times" panose="02020603050405020304" pitchFamily="18" charset="0"/>
              </a:rPr>
              <a:t>It is almost impossible to avoid the conclusion that these great chambers, 130 feet long, 250 to 400 feet high, and 15 feet wide, situated directly under the foot of the mountain must have weakened it. The loose coal, being less resistant than the unmined, would allow slips or readjustments in the hanging wall, and the jar produced by these may have been sufficient to snap some of the few remaining supports, which held the unbalanced mass in place. For in its state of unstable equilibrium, the slightest movement, a movement of even one inch, might have a profound effect upon Turtle Mountain. It is a significant fact that these edges of the break correspond very closely with the limits of the big chambers of mined coal. </a:t>
            </a:r>
            <a:r>
              <a:rPr lang="en-US" dirty="0" smtClean="0">
                <a:latin typeface="Times" panose="02020603050405020304" pitchFamily="18" charset="0"/>
              </a:rPr>
              <a:t>(McConnell and Brock 1904)</a:t>
            </a:r>
            <a:endParaRPr lang="en-US" dirty="0"/>
          </a:p>
        </p:txBody>
      </p:sp>
    </p:spTree>
    <p:extLst>
      <p:ext uri="{BB962C8B-B14F-4D97-AF65-F5344CB8AC3E}">
        <p14:creationId xmlns:p14="http://schemas.microsoft.com/office/powerpoint/2010/main" val="428264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Failure Mechanism Conclusions	</a:t>
            </a:r>
            <a:endParaRPr lang="en-US" dirty="0"/>
          </a:p>
        </p:txBody>
      </p:sp>
      <p:sp>
        <p:nvSpPr>
          <p:cNvPr id="3" name="Content Placeholder 2"/>
          <p:cNvSpPr>
            <a:spLocks noGrp="1"/>
          </p:cNvSpPr>
          <p:nvPr>
            <p:ph idx="1"/>
          </p:nvPr>
        </p:nvSpPr>
        <p:spPr/>
        <p:txBody>
          <a:bodyPr/>
          <a:lstStyle/>
          <a:p>
            <a:r>
              <a:rPr lang="en-US" dirty="0" smtClean="0"/>
              <a:t>Adverse anticlinal structure primary cause</a:t>
            </a:r>
          </a:p>
          <a:p>
            <a:r>
              <a:rPr lang="en-US" dirty="0" smtClean="0"/>
              <a:t>Mining could have influenced failure</a:t>
            </a:r>
          </a:p>
          <a:p>
            <a:endParaRPr lang="en-US" dirty="0"/>
          </a:p>
        </p:txBody>
      </p:sp>
    </p:spTree>
    <p:extLst>
      <p:ext uri="{BB962C8B-B14F-4D97-AF65-F5344CB8AC3E}">
        <p14:creationId xmlns:p14="http://schemas.microsoft.com/office/powerpoint/2010/main" val="45192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8576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39909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1654" y="5700033"/>
            <a:ext cx="3276600" cy="369332"/>
          </a:xfrm>
          <a:prstGeom prst="rect">
            <a:avLst/>
          </a:prstGeom>
          <a:noFill/>
        </p:spPr>
        <p:txBody>
          <a:bodyPr wrap="square" rtlCol="0">
            <a:spAutoFit/>
          </a:bodyPr>
          <a:lstStyle/>
          <a:p>
            <a:r>
              <a:rPr lang="en-US" dirty="0" smtClean="0"/>
              <a:t>Profile Lines Derived</a:t>
            </a:r>
            <a:endParaRPr lang="en-US" dirty="0"/>
          </a:p>
        </p:txBody>
      </p:sp>
      <p:sp>
        <p:nvSpPr>
          <p:cNvPr id="11" name="TextBox 10"/>
          <p:cNvSpPr txBox="1"/>
          <p:nvPr/>
        </p:nvSpPr>
        <p:spPr>
          <a:xfrm>
            <a:off x="5562600" y="4472214"/>
            <a:ext cx="3276600" cy="369332"/>
          </a:xfrm>
          <a:prstGeom prst="rect">
            <a:avLst/>
          </a:prstGeom>
          <a:noFill/>
        </p:spPr>
        <p:txBody>
          <a:bodyPr wrap="square" rtlCol="0">
            <a:spAutoFit/>
          </a:bodyPr>
          <a:lstStyle/>
          <a:p>
            <a:r>
              <a:rPr lang="en-US" dirty="0" smtClean="0"/>
              <a:t>Mountain Profile</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54" y="3687537"/>
            <a:ext cx="3733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2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5358"/>
            <a:ext cx="4289605"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33067"/>
            <a:ext cx="4263298" cy="381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93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28860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2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 Analysis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914525"/>
            <a:ext cx="72199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96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671638"/>
            <a:ext cx="72771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0" y="5297177"/>
            <a:ext cx="5257800" cy="369332"/>
          </a:xfrm>
          <a:prstGeom prst="rect">
            <a:avLst/>
          </a:prstGeom>
          <a:noFill/>
        </p:spPr>
        <p:txBody>
          <a:bodyPr wrap="square" rtlCol="0">
            <a:spAutoFit/>
          </a:bodyPr>
          <a:lstStyle/>
          <a:p>
            <a:r>
              <a:rPr lang="en-US" dirty="0" smtClean="0"/>
              <a:t>Analysis without tension crack</a:t>
            </a:r>
            <a:endParaRPr lang="en-US" dirty="0"/>
          </a:p>
        </p:txBody>
      </p:sp>
    </p:spTree>
    <p:extLst>
      <p:ext uri="{BB962C8B-B14F-4D97-AF65-F5344CB8AC3E}">
        <p14:creationId xmlns:p14="http://schemas.microsoft.com/office/powerpoint/2010/main" val="48524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Analysis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43" y="1600200"/>
            <a:ext cx="7296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5638800"/>
            <a:ext cx="5257800" cy="369332"/>
          </a:xfrm>
          <a:prstGeom prst="rect">
            <a:avLst/>
          </a:prstGeom>
          <a:noFill/>
        </p:spPr>
        <p:txBody>
          <a:bodyPr wrap="square" rtlCol="0">
            <a:spAutoFit/>
          </a:bodyPr>
          <a:lstStyle/>
          <a:p>
            <a:r>
              <a:rPr lang="en-US" dirty="0" smtClean="0"/>
              <a:t>Analysis with tension crack</a:t>
            </a:r>
            <a:endParaRPr lang="en-US" dirty="0"/>
          </a:p>
        </p:txBody>
      </p:sp>
    </p:spTree>
    <p:extLst>
      <p:ext uri="{BB962C8B-B14F-4D97-AF65-F5344CB8AC3E}">
        <p14:creationId xmlns:p14="http://schemas.microsoft.com/office/powerpoint/2010/main" val="394432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Analysis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547813"/>
            <a:ext cx="73628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200" y="5310188"/>
            <a:ext cx="5257800" cy="369332"/>
          </a:xfrm>
          <a:prstGeom prst="rect">
            <a:avLst/>
          </a:prstGeom>
          <a:noFill/>
        </p:spPr>
        <p:txBody>
          <a:bodyPr wrap="square" rtlCol="0">
            <a:spAutoFit/>
          </a:bodyPr>
          <a:lstStyle/>
          <a:p>
            <a:r>
              <a:rPr lang="en-US" dirty="0" smtClean="0"/>
              <a:t>Analysis with steeper slope</a:t>
            </a:r>
            <a:endParaRPr lang="en-US" dirty="0"/>
          </a:p>
        </p:txBody>
      </p:sp>
    </p:spTree>
    <p:extLst>
      <p:ext uri="{BB962C8B-B14F-4D97-AF65-F5344CB8AC3E}">
        <p14:creationId xmlns:p14="http://schemas.microsoft.com/office/powerpoint/2010/main" val="124884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=P9NnkcvAklA</a:t>
            </a:r>
          </a:p>
        </p:txBody>
      </p:sp>
    </p:spTree>
    <p:extLst>
      <p:ext uri="{BB962C8B-B14F-4D97-AF65-F5344CB8AC3E}">
        <p14:creationId xmlns:p14="http://schemas.microsoft.com/office/powerpoint/2010/main" val="94084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agree that the slide was not caused by mining, but by fractures in the rock with higher than normal rains.</a:t>
            </a: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66415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a:t>
            </a:r>
            <a:endParaRPr lang="en-US" dirty="0"/>
          </a:p>
        </p:txBody>
      </p:sp>
      <p:pic>
        <p:nvPicPr>
          <p:cNvPr id="4" name="Content Placeholder 3" descr="frank1.gif"/>
          <p:cNvPicPr>
            <a:picLocks noGrp="1" noChangeAspect="1"/>
          </p:cNvPicPr>
          <p:nvPr>
            <p:ph idx="1"/>
          </p:nvPr>
        </p:nvPicPr>
        <p:blipFill>
          <a:blip r:embed="rId3">
            <a:extLst>
              <a:ext uri="{28A0092B-C50C-407E-A947-70E740481C1C}">
                <a14:useLocalDpi xmlns:a14="http://schemas.microsoft.com/office/drawing/2010/main" val="0"/>
              </a:ext>
            </a:extLst>
          </a:blip>
          <a:srcRect t="11503" b="11503"/>
          <a:stretch>
            <a:fillRect/>
          </a:stretch>
        </p:blipFill>
        <p:spPr/>
      </p:pic>
    </p:spTree>
    <p:extLst>
      <p:ext uri="{BB962C8B-B14F-4D97-AF65-F5344CB8AC3E}">
        <p14:creationId xmlns:p14="http://schemas.microsoft.com/office/powerpoint/2010/main" val="168005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a:t>
            </a:r>
            <a:endParaRPr lang="en-US" dirty="0"/>
          </a:p>
        </p:txBody>
      </p:sp>
      <p:pic>
        <p:nvPicPr>
          <p:cNvPr id="4" name="Content Placeholder 3" descr="Frank_Slide.jpg"/>
          <p:cNvPicPr>
            <a:picLocks noGrp="1" noChangeAspect="1"/>
          </p:cNvPicPr>
          <p:nvPr>
            <p:ph idx="1"/>
          </p:nvPr>
        </p:nvPicPr>
        <p:blipFill>
          <a:blip r:embed="rId3">
            <a:extLst>
              <a:ext uri="{28A0092B-C50C-407E-A947-70E740481C1C}">
                <a14:useLocalDpi xmlns:a14="http://schemas.microsoft.com/office/drawing/2010/main" val="0"/>
              </a:ext>
            </a:extLst>
          </a:blip>
          <a:srcRect t="14288" b="14288"/>
          <a:stretch>
            <a:fillRect/>
          </a:stretch>
        </p:blipFill>
        <p:spPr/>
      </p:pic>
    </p:spTree>
    <p:extLst>
      <p:ext uri="{BB962C8B-B14F-4D97-AF65-F5344CB8AC3E}">
        <p14:creationId xmlns:p14="http://schemas.microsoft.com/office/powerpoint/2010/main" val="291306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a:t>
            </a:r>
            <a:endParaRPr lang="en-US" dirty="0"/>
          </a:p>
        </p:txBody>
      </p:sp>
      <p:pic>
        <p:nvPicPr>
          <p:cNvPr id="4" name="Content Placeholder 3" descr="Frank2.jpg"/>
          <p:cNvPicPr>
            <a:picLocks noGrp="1" noChangeAspect="1"/>
          </p:cNvPicPr>
          <p:nvPr>
            <p:ph idx="1"/>
          </p:nvPr>
        </p:nvPicPr>
        <p:blipFill>
          <a:blip r:embed="rId3">
            <a:extLst>
              <a:ext uri="{28A0092B-C50C-407E-A947-70E740481C1C}">
                <a14:useLocalDpi xmlns:a14="http://schemas.microsoft.com/office/drawing/2010/main" val="0"/>
              </a:ext>
            </a:extLst>
          </a:blip>
          <a:srcRect t="9031" b="9031"/>
          <a:stretch>
            <a:fillRect/>
          </a:stretch>
        </p:blipFill>
        <p:spPr/>
      </p:pic>
    </p:spTree>
    <p:extLst>
      <p:ext uri="{BB962C8B-B14F-4D97-AF65-F5344CB8AC3E}">
        <p14:creationId xmlns:p14="http://schemas.microsoft.com/office/powerpoint/2010/main" val="342796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0263"/>
          </a:xfrm>
        </p:spPr>
        <p:txBody>
          <a:bodyPr>
            <a:normAutofit fontScale="90000"/>
          </a:bodyPr>
          <a:lstStyle/>
          <a:p>
            <a:r>
              <a:rPr lang="en-US" dirty="0" smtClean="0"/>
              <a:t>Stratigraphy of Turtle Mountain</a:t>
            </a:r>
            <a:endParaRPr lang="en-US" dirty="0"/>
          </a:p>
        </p:txBody>
      </p:sp>
      <p:pic>
        <p:nvPicPr>
          <p:cNvPr id="1026" name="Picture 2" descr="normal.img-0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5506828" cy="479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Mechanism</a:t>
            </a:r>
            <a:endParaRPr lang="en-US" dirty="0"/>
          </a:p>
        </p:txBody>
      </p:sp>
      <p:pic>
        <p:nvPicPr>
          <p:cNvPr id="2050" name="Picture 2" descr="normal.img-0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760" y="1440026"/>
            <a:ext cx="4926840" cy="478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9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Wedging</a:t>
            </a:r>
            <a:endParaRPr lang="en-US" dirty="0"/>
          </a:p>
        </p:txBody>
      </p:sp>
      <p:pic>
        <p:nvPicPr>
          <p:cNvPr id="3074" name="Picture 2" descr="http://teach.albion.edu/jjn10/files/2010/10/frost-wedging-exa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728" y="1289873"/>
            <a:ext cx="5789589" cy="465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4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Loading</a:t>
            </a:r>
            <a:endParaRPr lang="en-US" dirty="0"/>
          </a:p>
        </p:txBody>
      </p:sp>
      <p:sp>
        <p:nvSpPr>
          <p:cNvPr id="3" name="Content Placeholder 2"/>
          <p:cNvSpPr>
            <a:spLocks noGrp="1"/>
          </p:cNvSpPr>
          <p:nvPr>
            <p:ph idx="1"/>
          </p:nvPr>
        </p:nvSpPr>
        <p:spPr>
          <a:xfrm>
            <a:off x="628650" y="1825626"/>
            <a:ext cx="7886700" cy="712623"/>
          </a:xfrm>
        </p:spPr>
        <p:txBody>
          <a:bodyPr>
            <a:normAutofit fontScale="92500" lnSpcReduction="20000"/>
          </a:bodyPr>
          <a:lstStyle/>
          <a:p>
            <a:r>
              <a:rPr lang="en-US" dirty="0" smtClean="0"/>
              <a:t>1901 Aleutian Islands Magnitude 7.8 Earthquake</a:t>
            </a:r>
          </a:p>
          <a:p>
            <a:endParaRPr lang="en-US" dirty="0"/>
          </a:p>
        </p:txBody>
      </p:sp>
      <p:pic>
        <p:nvPicPr>
          <p:cNvPr id="4" name="Picture 3"/>
          <p:cNvPicPr>
            <a:picLocks noChangeAspect="1"/>
          </p:cNvPicPr>
          <p:nvPr/>
        </p:nvPicPr>
        <p:blipFill>
          <a:blip r:embed="rId2"/>
          <a:stretch>
            <a:fillRect/>
          </a:stretch>
        </p:blipFill>
        <p:spPr>
          <a:xfrm>
            <a:off x="1563743" y="2538249"/>
            <a:ext cx="6229350" cy="3762375"/>
          </a:xfrm>
          <a:prstGeom prst="rect">
            <a:avLst/>
          </a:prstGeom>
        </p:spPr>
      </p:pic>
    </p:spTree>
    <p:extLst>
      <p:ext uri="{BB962C8B-B14F-4D97-AF65-F5344CB8AC3E}">
        <p14:creationId xmlns:p14="http://schemas.microsoft.com/office/powerpoint/2010/main" val="3142552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TotalTime>
  <Words>579</Words>
  <Application>Microsoft Office PowerPoint</Application>
  <PresentationFormat>On-screen Show (4:3)</PresentationFormat>
  <Paragraphs>49</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Frank Slide at Turtle Mountain  Alberta Canada</vt:lpstr>
      <vt:lpstr>History</vt:lpstr>
      <vt:lpstr>History</vt:lpstr>
      <vt:lpstr>History</vt:lpstr>
      <vt:lpstr>History</vt:lpstr>
      <vt:lpstr>Stratigraphy of Turtle Mountain</vt:lpstr>
      <vt:lpstr>Failure Mechanism</vt:lpstr>
      <vt:lpstr>Ice Wedging</vt:lpstr>
      <vt:lpstr>Seismic Loading</vt:lpstr>
      <vt:lpstr>Excessive Rainfall 4 years preceding slide</vt:lpstr>
      <vt:lpstr>Influence of mining on the stability of Turtle Mountain </vt:lpstr>
      <vt:lpstr>Failure Mechanism Conclusions </vt:lpstr>
      <vt:lpstr>Analysis</vt:lpstr>
      <vt:lpstr>Analysis</vt:lpstr>
      <vt:lpstr>Analysis</vt:lpstr>
      <vt:lpstr>Slope Analysis</vt:lpstr>
      <vt:lpstr>Analysis</vt:lpstr>
      <vt:lpstr>Analysis</vt:lpstr>
      <vt:lpstr>Analysis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 Slide at Turtle Mountain  Alberta Canada</dc:title>
  <dc:creator>Luke Kevan</dc:creator>
  <cp:lastModifiedBy>Luke Kevan</cp:lastModifiedBy>
  <cp:revision>13</cp:revision>
  <dcterms:created xsi:type="dcterms:W3CDTF">2016-03-29T17:57:19Z</dcterms:created>
  <dcterms:modified xsi:type="dcterms:W3CDTF">2016-04-08T22:29:35Z</dcterms:modified>
</cp:coreProperties>
</file>